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56" r:id="rId2"/>
    <p:sldId id="278" r:id="rId3"/>
    <p:sldId id="279" r:id="rId4"/>
    <p:sldId id="280" r:id="rId5"/>
    <p:sldId id="311" r:id="rId6"/>
    <p:sldId id="312" r:id="rId7"/>
    <p:sldId id="281" r:id="rId8"/>
    <p:sldId id="259" r:id="rId9"/>
    <p:sldId id="260" r:id="rId10"/>
    <p:sldId id="261" r:id="rId11"/>
    <p:sldId id="306" r:id="rId12"/>
    <p:sldId id="307" r:id="rId13"/>
    <p:sldId id="308" r:id="rId14"/>
    <p:sldId id="310" r:id="rId15"/>
    <p:sldId id="302" r:id="rId16"/>
    <p:sldId id="291" r:id="rId17"/>
    <p:sldId id="293" r:id="rId18"/>
    <p:sldId id="298" r:id="rId19"/>
    <p:sldId id="305" r:id="rId20"/>
    <p:sldId id="301" r:id="rId21"/>
    <p:sldId id="303" r:id="rId22"/>
    <p:sldId id="309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7243" autoAdjust="0"/>
  </p:normalViewPr>
  <p:slideViewPr>
    <p:cSldViewPr snapToGrid="0">
      <p:cViewPr varScale="1">
        <p:scale>
          <a:sx n="88" d="100"/>
          <a:sy n="88" d="100"/>
        </p:scale>
        <p:origin x="14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s\GFL\GenVers\Kopie%20von%20Mitgliederstatistik_sep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Tabelle1!$B$3</c:f>
              <c:strCache>
                <c:ptCount val="1"/>
                <c:pt idx="0">
                  <c:v>Mitglieder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Tabelle1!$C$2:$U$2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Tabelle1!$C$3:$U$3</c:f>
              <c:numCache>
                <c:formatCode>General</c:formatCode>
                <c:ptCount val="19"/>
                <c:pt idx="0">
                  <c:v>181</c:v>
                </c:pt>
                <c:pt idx="1">
                  <c:v>312</c:v>
                </c:pt>
                <c:pt idx="2">
                  <c:v>353</c:v>
                </c:pt>
                <c:pt idx="3">
                  <c:v>397</c:v>
                </c:pt>
                <c:pt idx="4">
                  <c:v>432</c:v>
                </c:pt>
                <c:pt idx="5">
                  <c:v>459</c:v>
                </c:pt>
                <c:pt idx="6">
                  <c:v>493</c:v>
                </c:pt>
                <c:pt idx="7">
                  <c:v>522</c:v>
                </c:pt>
                <c:pt idx="8">
                  <c:v>497</c:v>
                </c:pt>
                <c:pt idx="9">
                  <c:v>446</c:v>
                </c:pt>
                <c:pt idx="10">
                  <c:v>399</c:v>
                </c:pt>
                <c:pt idx="11">
                  <c:v>401</c:v>
                </c:pt>
                <c:pt idx="12">
                  <c:v>409</c:v>
                </c:pt>
                <c:pt idx="13">
                  <c:v>426</c:v>
                </c:pt>
                <c:pt idx="14">
                  <c:v>428</c:v>
                </c:pt>
                <c:pt idx="15">
                  <c:v>424</c:v>
                </c:pt>
                <c:pt idx="16">
                  <c:v>413</c:v>
                </c:pt>
                <c:pt idx="17">
                  <c:v>417</c:v>
                </c:pt>
                <c:pt idx="18">
                  <c:v>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F8-47AC-900E-D062A5E5F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900352"/>
        <c:axId val="68901888"/>
      </c:lineChart>
      <c:lineChart>
        <c:grouping val="standard"/>
        <c:varyColors val="0"/>
        <c:ser>
          <c:idx val="1"/>
          <c:order val="1"/>
          <c:tx>
            <c:strRef>
              <c:f>Tabelle1!$B$4</c:f>
              <c:strCache>
                <c:ptCount val="1"/>
                <c:pt idx="0">
                  <c:v>Eintritte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Tabelle1!$C$2:$U$2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Tabelle1!$C$4:$U$4</c:f>
              <c:numCache>
                <c:formatCode>General</c:formatCode>
                <c:ptCount val="19"/>
                <c:pt idx="0">
                  <c:v>181</c:v>
                </c:pt>
                <c:pt idx="1">
                  <c:v>131</c:v>
                </c:pt>
                <c:pt idx="2">
                  <c:v>44</c:v>
                </c:pt>
                <c:pt idx="3">
                  <c:v>71</c:v>
                </c:pt>
                <c:pt idx="4">
                  <c:v>54</c:v>
                </c:pt>
                <c:pt idx="5">
                  <c:v>47</c:v>
                </c:pt>
                <c:pt idx="6">
                  <c:v>47</c:v>
                </c:pt>
                <c:pt idx="7">
                  <c:v>45</c:v>
                </c:pt>
                <c:pt idx="8">
                  <c:v>25</c:v>
                </c:pt>
                <c:pt idx="9">
                  <c:v>8</c:v>
                </c:pt>
                <c:pt idx="10">
                  <c:v>14</c:v>
                </c:pt>
                <c:pt idx="11">
                  <c:v>23</c:v>
                </c:pt>
                <c:pt idx="12">
                  <c:v>31</c:v>
                </c:pt>
                <c:pt idx="13">
                  <c:v>32</c:v>
                </c:pt>
                <c:pt idx="14">
                  <c:v>37</c:v>
                </c:pt>
                <c:pt idx="15">
                  <c:v>16</c:v>
                </c:pt>
                <c:pt idx="16">
                  <c:v>8</c:v>
                </c:pt>
                <c:pt idx="17">
                  <c:v>7</c:v>
                </c:pt>
                <c:pt idx="18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F8-47AC-900E-D062A5E5FB9C}"/>
            </c:ext>
          </c:extLst>
        </c:ser>
        <c:ser>
          <c:idx val="2"/>
          <c:order val="2"/>
          <c:tx>
            <c:strRef>
              <c:f>Tabelle1!$B$5</c:f>
              <c:strCache>
                <c:ptCount val="1"/>
                <c:pt idx="0">
                  <c:v>Austritte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2-C1F8-47AC-900E-D062A5E5FB9C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Tabelle1!$C$2:$U$2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Tabelle1!$C$5:$U$5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21</c:v>
                </c:pt>
                <c:pt idx="4">
                  <c:v>17</c:v>
                </c:pt>
                <c:pt idx="5">
                  <c:v>18</c:v>
                </c:pt>
                <c:pt idx="6">
                  <c:v>13</c:v>
                </c:pt>
                <c:pt idx="7">
                  <c:v>16</c:v>
                </c:pt>
                <c:pt idx="8">
                  <c:v>45</c:v>
                </c:pt>
                <c:pt idx="9">
                  <c:v>48</c:v>
                </c:pt>
                <c:pt idx="10">
                  <c:v>58</c:v>
                </c:pt>
                <c:pt idx="11">
                  <c:v>15</c:v>
                </c:pt>
                <c:pt idx="12">
                  <c:v>20</c:v>
                </c:pt>
                <c:pt idx="13">
                  <c:v>15</c:v>
                </c:pt>
                <c:pt idx="14">
                  <c:v>31</c:v>
                </c:pt>
                <c:pt idx="15">
                  <c:v>14</c:v>
                </c:pt>
                <c:pt idx="16">
                  <c:v>13</c:v>
                </c:pt>
                <c:pt idx="17">
                  <c:v>9</c:v>
                </c:pt>
                <c:pt idx="18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F8-47AC-900E-D062A5E5FB9C}"/>
            </c:ext>
          </c:extLst>
        </c:ser>
        <c:ser>
          <c:idx val="3"/>
          <c:order val="3"/>
          <c:tx>
            <c:strRef>
              <c:f>Tabelle1!$B$6</c:f>
              <c:strCache>
                <c:ptCount val="1"/>
                <c:pt idx="0">
                  <c:v>verstorben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Tabelle1!$C$2:$U$2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Tabelle1!$C$6:$U$6</c:f>
              <c:numCache>
                <c:formatCode>General</c:formatCode>
                <c:ptCount val="19"/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8">
                  <c:v>5</c:v>
                </c:pt>
                <c:pt idx="9">
                  <c:v>8</c:v>
                </c:pt>
                <c:pt idx="10">
                  <c:v>3</c:v>
                </c:pt>
                <c:pt idx="11">
                  <c:v>6</c:v>
                </c:pt>
                <c:pt idx="12">
                  <c:v>3</c:v>
                </c:pt>
                <c:pt idx="13">
                  <c:v>5</c:v>
                </c:pt>
                <c:pt idx="14">
                  <c:v>4</c:v>
                </c:pt>
                <c:pt idx="15">
                  <c:v>6</c:v>
                </c:pt>
                <c:pt idx="16">
                  <c:v>6</c:v>
                </c:pt>
                <c:pt idx="17">
                  <c:v>4</c:v>
                </c:pt>
                <c:pt idx="1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1F8-47AC-900E-D062A5E5F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913408"/>
        <c:axId val="68911872"/>
      </c:lineChart>
      <c:catAx>
        <c:axId val="68900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8901888"/>
        <c:crosses val="autoZero"/>
        <c:auto val="1"/>
        <c:lblAlgn val="ctr"/>
        <c:lblOffset val="100"/>
        <c:noMultiLvlLbl val="0"/>
      </c:catAx>
      <c:valAx>
        <c:axId val="68901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8900352"/>
        <c:crosses val="autoZero"/>
        <c:crossBetween val="between"/>
      </c:valAx>
      <c:valAx>
        <c:axId val="6891187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68913408"/>
        <c:crosses val="max"/>
        <c:crossBetween val="between"/>
      </c:valAx>
      <c:catAx>
        <c:axId val="689134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8911872"/>
        <c:crosses val="autoZero"/>
        <c:auto val="1"/>
        <c:lblAlgn val="ctr"/>
        <c:lblOffset val="100"/>
        <c:noMultiLvlLbl val="0"/>
      </c:cat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B037C7-8250-4EB1-B17E-6F69A802B06D}" type="datetimeFigureOut">
              <a:rPr lang="de-AT" smtClean="0"/>
              <a:t>17.11.2022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041A7-1AB3-4915-996C-A5E932E570B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1916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235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232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Mitgliederstatistik</a:t>
            </a:r>
            <a:r>
              <a:rPr lang="de-AT" baseline="0" dirty="0"/>
              <a:t>: </a:t>
            </a:r>
          </a:p>
          <a:p>
            <a:r>
              <a:rPr lang="de-AT" baseline="0" dirty="0"/>
              <a:t>Wir wachsen noch immer</a:t>
            </a:r>
          </a:p>
          <a:p>
            <a:r>
              <a:rPr lang="de-AT" baseline="0" dirty="0"/>
              <a:t>Weiterhin Zulauf und Verjüngung des Vereins</a:t>
            </a:r>
          </a:p>
          <a:p>
            <a:r>
              <a:rPr lang="de-AT" baseline="0" dirty="0"/>
              <a:t>Austritte: hauptsächlich Mitglieder, die den Vereinsbeitrag nicht bezahlt haben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890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Herzlich willkommen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4059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Schweigeminute für die</a:t>
            </a:r>
            <a:r>
              <a:rPr lang="de-AT" baseline="0" dirty="0"/>
              <a:t> Verstorbenen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3704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Viel Arbeit</a:t>
            </a:r>
          </a:p>
          <a:p>
            <a:r>
              <a:rPr lang="de-AT" dirty="0"/>
              <a:t>Ausgezeichnetes Team im Präsidium</a:t>
            </a:r>
          </a:p>
          <a:p>
            <a:r>
              <a:rPr lang="de-AT" dirty="0"/>
              <a:t>ausgezeichnete Vereinsfunktionäre (Stammtischorganisatoren)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0011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7830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Studienreise 2019:	</a:t>
            </a:r>
            <a:r>
              <a:rPr lang="de-AT" baseline="0" dirty="0"/>
              <a:t>Fliegermuseum in Dübendorf</a:t>
            </a:r>
          </a:p>
          <a:p>
            <a:r>
              <a:rPr lang="de-AT" baseline="0" dirty="0"/>
              <a:t>		Zeppelinmuseum in Friedrichshafen</a:t>
            </a:r>
          </a:p>
          <a:p>
            <a:r>
              <a:rPr lang="de-AT" baseline="0" dirty="0"/>
              <a:t>Homepage:		Weiterentwicklung, Mitgliederbereich, BEITRÄGE!!</a:t>
            </a:r>
          </a:p>
          <a:p>
            <a:r>
              <a:rPr lang="de-AT" baseline="0" dirty="0"/>
              <a:t>AIRPOWER:		Stand? MITARBEITER!!</a:t>
            </a:r>
          </a:p>
          <a:p>
            <a:r>
              <a:rPr lang="de-AT" baseline="0" dirty="0"/>
              <a:t>Kalender:		2019 im Fertigstellen</a:t>
            </a:r>
          </a:p>
          <a:p>
            <a:r>
              <a:rPr lang="de-AT" baseline="0" dirty="0"/>
              <a:t>		2020 zur AIRPOWER</a:t>
            </a:r>
          </a:p>
          <a:p>
            <a:r>
              <a:rPr lang="de-AT" baseline="0" dirty="0"/>
              <a:t>Unterstützungen:	z.B. Fliegerputzen 2019</a:t>
            </a:r>
          </a:p>
          <a:p>
            <a:endParaRPr lang="de-AT" baseline="0" dirty="0"/>
          </a:p>
          <a:p>
            <a:endParaRPr lang="de-AT" baseline="0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3998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Peter Moser und sein Luftfahrzeug </a:t>
            </a:r>
            <a:r>
              <a:rPr lang="de-AT"/>
              <a:t>zum Anfassen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041A7-1AB3-4915-996C-A5E932E570BB}" type="slidenum">
              <a:rPr lang="de-AT" smtClean="0"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2741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483" y="1121886"/>
            <a:ext cx="9143040" cy="23877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483" y="3601824"/>
            <a:ext cx="9143040" cy="165617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xfrm>
            <a:off x="8749174" y="6247382"/>
            <a:ext cx="2822400" cy="459409"/>
          </a:xfrm>
          <a:ln/>
        </p:spPr>
        <p:txBody>
          <a:bodyPr/>
          <a:lstStyle>
            <a:lvl1pPr>
              <a:defRPr/>
            </a:lvl1pPr>
          </a:lstStyle>
          <a:p>
            <a:fld id="{C60EC89F-61F2-41F3-AF85-1AAA0C888508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7819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EC2388-7DD5-421A-BE60-86255BF108B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3120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7AB984-9D5E-7A75-E279-F91C23709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AD49868-1D0C-5F21-52DD-5FB17A6F373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11AFB5B2-BE65-4E28-B99E-A81CDBE16EE8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3740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370" y="1709467"/>
            <a:ext cx="10515839" cy="285293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370" y="4589770"/>
            <a:ext cx="10515839" cy="149919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xfrm>
            <a:off x="7501246" y="1006672"/>
            <a:ext cx="2822400" cy="459409"/>
          </a:xfrm>
          <a:ln/>
        </p:spPr>
        <p:txBody>
          <a:bodyPr/>
          <a:lstStyle>
            <a:lvl1pPr>
              <a:defRPr/>
            </a:lvl1pPr>
          </a:lstStyle>
          <a:p>
            <a:fld id="{5C36AEE2-77F4-416E-BD88-AFC5551CDF7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1787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8641" y="1604332"/>
            <a:ext cx="5383680" cy="4513434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6650" y="1604332"/>
            <a:ext cx="5385599" cy="4513434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65181C-7CFF-41A9-8D4F-C364DC12EA2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2084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050" y="365798"/>
            <a:ext cx="10515839" cy="1324939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042" y="1680657"/>
            <a:ext cx="5159039" cy="823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042" y="2504425"/>
            <a:ext cx="5159039" cy="368534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802" y="1680657"/>
            <a:ext cx="5182079" cy="823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802" y="2504425"/>
            <a:ext cx="5182079" cy="368534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1DD4E-F289-4D8A-A28B-67790D369FD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88014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FABEC3-0059-4AB6-BE78-BC2CD10AF74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5993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F492C3-DCEA-489A-9612-BFC9DE35CB3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089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4003" y="987944"/>
            <a:ext cx="6170880" cy="48734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2C08CB-CB97-49F3-A787-B912DC81938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81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4003" y="987944"/>
            <a:ext cx="6170880" cy="487347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09C37C-F99A-453D-B851-4D6E6F64770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065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6873FC-EE7A-446E-80C3-135E296D4F6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54930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14722" y="650948"/>
            <a:ext cx="2747519" cy="546681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66401" y="650948"/>
            <a:ext cx="8064000" cy="5466814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FB37A3-7B07-4B0C-AAFD-92FA163FB0C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3010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1"/>
          <p:cNvSpPr>
            <a:spLocks noChangeArrowheads="1"/>
          </p:cNvSpPr>
          <p:nvPr/>
        </p:nvSpPr>
        <p:spPr bwMode="auto">
          <a:xfrm>
            <a:off x="1" y="6279059"/>
            <a:ext cx="12190081" cy="563100"/>
          </a:xfrm>
          <a:custGeom>
            <a:avLst/>
            <a:gdLst>
              <a:gd name="T0" fmla="*/ 0 w 21600"/>
              <a:gd name="T1" fmla="*/ 0 h 21600"/>
              <a:gd name="T2" fmla="*/ 10079038 w 21600"/>
              <a:gd name="T3" fmla="*/ 0 h 21600"/>
              <a:gd name="T4" fmla="*/ 10079038 w 21600"/>
              <a:gd name="T5" fmla="*/ 620713 h 21600"/>
              <a:gd name="T6" fmla="*/ 0 w 21600"/>
              <a:gd name="T7" fmla="*/ 620713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25560" cap="flat">
            <a:solidFill>
              <a:srgbClr val="C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2" name="Freeform 3"/>
          <p:cNvSpPr>
            <a:spLocks noChangeArrowheads="1"/>
          </p:cNvSpPr>
          <p:nvPr/>
        </p:nvSpPr>
        <p:spPr bwMode="auto">
          <a:xfrm>
            <a:off x="550474" y="6262654"/>
            <a:ext cx="7839359" cy="583321"/>
          </a:xfrm>
          <a:custGeom>
            <a:avLst/>
            <a:gdLst>
              <a:gd name="G0" fmla="+- 21600 0 0"/>
              <a:gd name="G1" fmla="+- 21600 0 0"/>
              <a:gd name="G2" fmla="*/ 1 0 51712"/>
              <a:gd name="G3" fmla="+- 21600 0 0"/>
              <a:gd name="G4" fmla="*/ G0 1 21600"/>
              <a:gd name="G5" fmla="*/ G1 1 21600"/>
              <a:gd name="G6" fmla="+- G3 0 G2"/>
              <a:gd name="G7" fmla="*/ G6 1 21600"/>
              <a:gd name="G8" fmla="*/ G2 1 G7"/>
              <a:gd name="G9" fmla="*/ G3 1 G7"/>
              <a:gd name="G10" fmla="*/ G8 G4 1"/>
              <a:gd name="G11" fmla="*/ G9 G4 1"/>
              <a:gd name="G12" fmla="*/ G9 G5 1"/>
              <a:gd name="G13" fmla="*/ G8 G5 1"/>
              <a:gd name="G14" fmla="+- 10800 0 0"/>
              <a:gd name="G15" fmla="+- 21600 0 0"/>
              <a:gd name="G16" fmla="+- 10800 0 0"/>
              <a:gd name="G17" fmla="+- 21600 0 0"/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SzPct val="100000"/>
              <a:defRPr/>
            </a:pPr>
            <a:r>
              <a:rPr lang="de-DE" altLang="de-DE" sz="1400" dirty="0">
                <a:solidFill>
                  <a:schemeClr val="bg1"/>
                </a:solidFill>
                <a:latin typeface="Calibri" panose="020F0502020204030204" pitchFamily="34" charset="0"/>
              </a:rPr>
              <a:t>Gesellschaft zur Förderung der Österreichischen Luftstreitkräfte</a:t>
            </a:r>
          </a:p>
          <a:p>
            <a:pPr eaLnBrk="1" hangingPunct="1">
              <a:buSzPct val="100000"/>
              <a:defRPr/>
            </a:pPr>
            <a:r>
              <a:rPr lang="de-DE" altLang="de-DE" sz="900" dirty="0">
                <a:solidFill>
                  <a:schemeClr val="bg1"/>
                </a:solidFill>
                <a:latin typeface="Calibri" panose="020F0502020204030204" pitchFamily="34" charset="0"/>
              </a:rPr>
              <a:t>Fliegerhorst HINTERSTOISSER, 8740 Zeltweg</a:t>
            </a:r>
          </a:p>
          <a:p>
            <a:pPr eaLnBrk="1" hangingPunct="1">
              <a:buSzPct val="100000"/>
              <a:defRPr/>
            </a:pPr>
            <a:r>
              <a:rPr lang="de-DE" altLang="de-DE" sz="900" dirty="0">
                <a:solidFill>
                  <a:schemeClr val="bg1"/>
                </a:solidFill>
                <a:latin typeface="Calibri" panose="020F0502020204030204" pitchFamily="34" charset="0"/>
              </a:rPr>
              <a:t>www.luftstreitkraefte.at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1434818" y="6349375"/>
            <a:ext cx="757182" cy="32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fld id="{68A73858-FB5F-40BB-8601-91B63E534D1E}" type="slidenum">
              <a:rPr lang="de-DE" altLang="de-DE">
                <a:solidFill>
                  <a:schemeClr val="bg1"/>
                </a:solidFill>
                <a:latin typeface="Calibri" charset="0"/>
              </a:rPr>
              <a:pPr eaLnBrk="1" hangingPunct="1">
                <a:lnSpc>
                  <a:spcPct val="100000"/>
                </a:lnSpc>
                <a:buClrTx/>
                <a:buFontTx/>
                <a:buNone/>
              </a:pPr>
              <a:t>‹Nr.›</a:t>
            </a:fld>
            <a:endParaRPr lang="de-DE" altLang="de-DE" dirty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66409" y="650955"/>
            <a:ext cx="10953599" cy="113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das Format des Titeltextes zu bearbeiten</a:t>
            </a:r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608642" y="6247376"/>
            <a:ext cx="2839679" cy="47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de-AT" altLang="de-DE"/>
          </a:p>
        </p:txBody>
      </p:sp>
      <p:sp>
        <p:nvSpPr>
          <p:cNvPr id="2056" name="Text Box 7"/>
          <p:cNvSpPr txBox="1">
            <a:spLocks noChangeArrowheads="1"/>
          </p:cNvSpPr>
          <p:nvPr/>
        </p:nvSpPr>
        <p:spPr bwMode="auto">
          <a:xfrm>
            <a:off x="4168321" y="6247376"/>
            <a:ext cx="3863040" cy="47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de-AT" altLang="de-DE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8739843" y="6247382"/>
            <a:ext cx="2822400" cy="459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Calibri" charset="0"/>
              </a:defRPr>
            </a:lvl1pPr>
          </a:lstStyle>
          <a:p>
            <a:fld id="{11AFB5B2-BE65-4E28-B99E-A81CDBE16EE8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205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649" y="1604332"/>
            <a:ext cx="10953599" cy="4513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die Formate des Gliederungstextes zu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Siebente Gliederungsebene</a:t>
            </a:r>
          </a:p>
          <a:p>
            <a:pPr lvl="4"/>
            <a:r>
              <a:rPr lang="en-GB" altLang="de-DE"/>
              <a:t>Achte Gliederungsebene</a:t>
            </a:r>
          </a:p>
          <a:p>
            <a:pPr lvl="4"/>
            <a:r>
              <a:rPr lang="en-GB" altLang="de-DE"/>
              <a:t>Neunte Gliederungsebene</a:t>
            </a:r>
          </a:p>
        </p:txBody>
      </p:sp>
      <p:pic>
        <p:nvPicPr>
          <p:cNvPr id="5" name="Grafik 4" descr="Ein Bild, das Text, Gerät, Messanzeige enthält.&#10;&#10;Automatisch generierte Beschreibung">
            <a:extLst>
              <a:ext uri="{FF2B5EF4-FFF2-40B4-BE49-F238E27FC236}">
                <a16:creationId xmlns:a16="http://schemas.microsoft.com/office/drawing/2014/main" id="{82D9D810-31F6-ADDB-E21F-BC77CBC5F76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770" y="99231"/>
            <a:ext cx="2315188" cy="55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1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2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xStyles>
    <p:titleStyle>
      <a:lvl1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sz="5400" b="1" dirty="0"/>
              <a:t>Willkommen zur</a:t>
            </a:r>
          </a:p>
          <a:p>
            <a:r>
              <a:rPr lang="de-AT" sz="5400" b="1" dirty="0"/>
              <a:t> 17. Generalversammlung</a:t>
            </a:r>
          </a:p>
        </p:txBody>
      </p:sp>
      <p:pic>
        <p:nvPicPr>
          <p:cNvPr id="6" name="Grafik 5" descr="Ein Bild, das Text, Gerät, Messanzeige enthält.&#10;&#10;Automatisch generierte Beschreibung">
            <a:extLst>
              <a:ext uri="{FF2B5EF4-FFF2-40B4-BE49-F238E27FC236}">
                <a16:creationId xmlns:a16="http://schemas.microsoft.com/office/drawing/2014/main" id="{ADF41372-606C-537A-C6F7-49618EFE4F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728" y="903514"/>
            <a:ext cx="8044543" cy="1917066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F9115F3-4C56-A063-B12B-E6E809684C35}"/>
              </a:ext>
            </a:extLst>
          </p:cNvPr>
          <p:cNvSpPr/>
          <p:nvPr/>
        </p:nvSpPr>
        <p:spPr bwMode="auto">
          <a:xfrm>
            <a:off x="9633856" y="0"/>
            <a:ext cx="2558143" cy="90351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de-AT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6582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4000" b="1" dirty="0"/>
              <a:t>AGENDA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Worte des Präsidenten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Bericht des Generalsekretärs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Bericht der Finanzreferentin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Bericht der Kassaprüfer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Entlastung des Vorstandes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Wahl des neuen Präsidiums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Anträge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Sonstiges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2840372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 bwMode="auto">
          <a:xfrm>
            <a:off x="761049" y="1617032"/>
            <a:ext cx="10953599" cy="4513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dirty="0"/>
          </a:p>
          <a:p>
            <a:endParaRPr lang="de-AT" dirty="0"/>
          </a:p>
          <a:p>
            <a:pPr algn="ctr"/>
            <a:r>
              <a:rPr lang="de-AT" sz="4000" b="1" dirty="0"/>
              <a:t>Worte des Präsidenten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48954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endParaRPr lang="de-AT" dirty="0"/>
          </a:p>
          <a:p>
            <a:pPr algn="ctr"/>
            <a:r>
              <a:rPr lang="de-AT" sz="4000" b="1" dirty="0"/>
              <a:t>Bericht des Generalsekretärs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6866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B45744-9EC6-B607-7704-CD325FEA2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Das Vereinsjahr 2021/2022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8FEFC3-66A5-0764-EE36-3174B7829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de-AT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11.06. 			Bildungsreise Bunkermuseum </a:t>
            </a:r>
            <a:r>
              <a:rPr lang="de-AT" dirty="0" err="1"/>
              <a:t>Wurzenpass</a:t>
            </a:r>
            <a:endParaRPr lang="de-AT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30.08. 			„Partner  des Bundesheeres“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02.-03.09. 	AIRPOWER 22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2869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Gras, Baum, draußen, Berg enthält.&#10;&#10;Automatisch generierte Beschreibung">
            <a:extLst>
              <a:ext uri="{FF2B5EF4-FFF2-40B4-BE49-F238E27FC236}">
                <a16:creationId xmlns:a16="http://schemas.microsoft.com/office/drawing/2014/main" id="{377054A9-6264-C20E-EBF4-EA4828E8C5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1" y="3819120"/>
            <a:ext cx="4256314" cy="3192236"/>
          </a:xfrm>
          <a:prstGeom prst="rect">
            <a:avLst/>
          </a:prstGeom>
        </p:spPr>
      </p:pic>
      <p:pic>
        <p:nvPicPr>
          <p:cNvPr id="15" name="Grafik 14" descr="Ein Bild, das Baum, draußen, Boden, Gras enthält.&#10;&#10;Automatisch generierte Beschreibung">
            <a:extLst>
              <a:ext uri="{FF2B5EF4-FFF2-40B4-BE49-F238E27FC236}">
                <a16:creationId xmlns:a16="http://schemas.microsoft.com/office/drawing/2014/main" id="{077FF987-6231-4067-361C-A8B8E4FEA8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74"/>
          <a:stretch/>
        </p:blipFill>
        <p:spPr>
          <a:xfrm>
            <a:off x="3750129" y="1669596"/>
            <a:ext cx="4833257" cy="2346277"/>
          </a:xfrm>
          <a:prstGeom prst="rect">
            <a:avLst/>
          </a:prstGeom>
        </p:spPr>
      </p:pic>
      <p:pic>
        <p:nvPicPr>
          <p:cNvPr id="13" name="Grafik 12" descr="Ein Bild, das Baum, Gras, Militärfahrzeug, draußen enthält.&#10;&#10;Automatisch generierte Beschreibung">
            <a:extLst>
              <a:ext uri="{FF2B5EF4-FFF2-40B4-BE49-F238E27FC236}">
                <a16:creationId xmlns:a16="http://schemas.microsoft.com/office/drawing/2014/main" id="{B48E674E-380B-B8A0-D78E-C9CFE65F24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2" t="15992" r="26190" b="32698"/>
          <a:stretch/>
        </p:blipFill>
        <p:spPr>
          <a:xfrm>
            <a:off x="3782736" y="0"/>
            <a:ext cx="4403305" cy="2753130"/>
          </a:xfrm>
          <a:prstGeom prst="rect">
            <a:avLst/>
          </a:prstGeom>
        </p:spPr>
      </p:pic>
      <p:pic>
        <p:nvPicPr>
          <p:cNvPr id="7" name="Grafik 6" descr="Ein Bild, das Person, Himmel, Personen, draußen enthält.&#10;&#10;Automatisch generierte Beschreibung">
            <a:extLst>
              <a:ext uri="{FF2B5EF4-FFF2-40B4-BE49-F238E27FC236}">
                <a16:creationId xmlns:a16="http://schemas.microsoft.com/office/drawing/2014/main" id="{B0407D00-49A8-3F85-3B95-3252BC7BC6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743" y="0"/>
            <a:ext cx="4452257" cy="3339193"/>
          </a:xfrm>
          <a:prstGeom prst="rect">
            <a:avLst/>
          </a:prstGeom>
        </p:spPr>
      </p:pic>
      <p:pic>
        <p:nvPicPr>
          <p:cNvPr id="9" name="Grafik 8" descr="Ein Bild, das Gras, draußen, Person, Himmel enthält.&#10;&#10;Automatisch generierte Beschreibung">
            <a:extLst>
              <a:ext uri="{FF2B5EF4-FFF2-40B4-BE49-F238E27FC236}">
                <a16:creationId xmlns:a16="http://schemas.microsoft.com/office/drawing/2014/main" id="{2B296286-60AB-F7BF-834D-4DB9C5BD0A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257" y="3339193"/>
            <a:ext cx="4691743" cy="3518807"/>
          </a:xfrm>
          <a:prstGeom prst="rect">
            <a:avLst/>
          </a:prstGeom>
        </p:spPr>
      </p:pic>
      <p:pic>
        <p:nvPicPr>
          <p:cNvPr id="11" name="Grafik 10" descr="Ein Bild, das Person, Gruppe, Personen, Menge enthält.&#10;&#10;Automatisch generierte Beschreibung">
            <a:extLst>
              <a:ext uri="{FF2B5EF4-FFF2-40B4-BE49-F238E27FC236}">
                <a16:creationId xmlns:a16="http://schemas.microsoft.com/office/drawing/2014/main" id="{A96C95C1-B634-F6D8-B855-41D901DD07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3057"/>
            <a:ext cx="4833258" cy="3624943"/>
          </a:xfrm>
          <a:prstGeom prst="rect">
            <a:avLst/>
          </a:prstGeom>
        </p:spPr>
      </p:pic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66771C31-F02B-4EFA-385B-5FC35A976A3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64" b="17439"/>
          <a:stretch/>
        </p:blipFill>
        <p:spPr>
          <a:xfrm>
            <a:off x="1" y="0"/>
            <a:ext cx="4049486" cy="401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89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Mitgliederstatistik</a:t>
            </a:r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0132890"/>
              </p:ext>
            </p:extLst>
          </p:nvPr>
        </p:nvGraphicFramePr>
        <p:xfrm>
          <a:off x="297315" y="1549320"/>
          <a:ext cx="9282114" cy="4657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0827902D-455B-5E18-F465-2538F5876584}"/>
              </a:ext>
            </a:extLst>
          </p:cNvPr>
          <p:cNvSpPr txBox="1"/>
          <p:nvPr/>
        </p:nvSpPr>
        <p:spPr>
          <a:xfrm>
            <a:off x="8495216" y="1563754"/>
            <a:ext cx="3607078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AT" sz="4000" b="1" dirty="0">
                <a:solidFill>
                  <a:schemeClr val="accent5">
                    <a:lumMod val="50000"/>
                  </a:schemeClr>
                </a:solidFill>
              </a:rPr>
              <a:t>409 Mitglieder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09A5846-03BA-0209-619B-9CA001C0A903}"/>
              </a:ext>
            </a:extLst>
          </p:cNvPr>
          <p:cNvSpPr txBox="1"/>
          <p:nvPr/>
        </p:nvSpPr>
        <p:spPr>
          <a:xfrm>
            <a:off x="9697947" y="4523850"/>
            <a:ext cx="2391039" cy="15696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AT" sz="2400" b="1" dirty="0">
                <a:solidFill>
                  <a:srgbClr val="0070C0"/>
                </a:solidFill>
              </a:rPr>
              <a:t>12 Eintritte</a:t>
            </a:r>
          </a:p>
          <a:p>
            <a:r>
              <a:rPr lang="de-AT" sz="2400" dirty="0"/>
              <a:t>  </a:t>
            </a:r>
            <a:r>
              <a:rPr lang="de-AT" sz="2400" b="1" dirty="0">
                <a:solidFill>
                  <a:srgbClr val="C00000"/>
                </a:solidFill>
              </a:rPr>
              <a:t>2 Austritte</a:t>
            </a:r>
          </a:p>
          <a:p>
            <a:r>
              <a:rPr lang="de-AT" sz="2400" b="1" dirty="0">
                <a:solidFill>
                  <a:srgbClr val="C00000"/>
                </a:solidFill>
              </a:rPr>
              <a:t>14 Gestrichen</a:t>
            </a:r>
          </a:p>
          <a:p>
            <a:r>
              <a:rPr lang="de-AT" sz="2400" b="1" dirty="0">
                <a:solidFill>
                  <a:srgbClr val="7030A0"/>
                </a:solidFill>
              </a:rPr>
              <a:t>  4 Verstorbene</a:t>
            </a:r>
          </a:p>
        </p:txBody>
      </p:sp>
    </p:spTree>
    <p:extLst>
      <p:ext uri="{BB962C8B-B14F-4D97-AF65-F5344CB8AC3E}">
        <p14:creationId xmlns:p14="http://schemas.microsoft.com/office/powerpoint/2010/main" val="79924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Neue Mitglieder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71992" y="1782914"/>
            <a:ext cx="40866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u="sng" dirty="0">
                <a:solidFill>
                  <a:schemeClr val="tx1"/>
                </a:solidFill>
              </a:rPr>
              <a:t>2022:</a:t>
            </a:r>
          </a:p>
          <a:p>
            <a:endParaRPr lang="de-AT" sz="2400" u="sng" dirty="0">
              <a:solidFill>
                <a:schemeClr val="tx1"/>
              </a:solidFill>
            </a:endParaRPr>
          </a:p>
          <a:p>
            <a:r>
              <a:rPr lang="de-AT" sz="2400" dirty="0">
                <a:solidFill>
                  <a:schemeClr val="tx1"/>
                </a:solidFill>
              </a:rPr>
              <a:t>BUCHBAUER Franz Josef</a:t>
            </a:r>
          </a:p>
          <a:p>
            <a:r>
              <a:rPr lang="de-AT" sz="2400" dirty="0">
                <a:solidFill>
                  <a:schemeClr val="tx1"/>
                </a:solidFill>
              </a:rPr>
              <a:t>DOBLHAMMER Stefan</a:t>
            </a:r>
          </a:p>
          <a:p>
            <a:r>
              <a:rPr lang="de-AT" sz="2400" dirty="0">
                <a:solidFill>
                  <a:schemeClr val="tx1"/>
                </a:solidFill>
              </a:rPr>
              <a:t>HEIGL Heliodor</a:t>
            </a:r>
          </a:p>
          <a:p>
            <a:r>
              <a:rPr lang="de-AT" sz="2400" dirty="0"/>
              <a:t>HÜTTENEGGER Friedrich</a:t>
            </a:r>
          </a:p>
          <a:p>
            <a:r>
              <a:rPr lang="de-AT" sz="2400" dirty="0">
                <a:solidFill>
                  <a:schemeClr val="tx1"/>
                </a:solidFill>
              </a:rPr>
              <a:t>HOCHEGGER Raphael</a:t>
            </a:r>
          </a:p>
          <a:p>
            <a:r>
              <a:rPr lang="de-AT" sz="2400" dirty="0">
                <a:solidFill>
                  <a:schemeClr val="tx1"/>
                </a:solidFill>
              </a:rPr>
              <a:t>KOPTIK Alexandra</a:t>
            </a:r>
          </a:p>
          <a:p>
            <a:r>
              <a:rPr lang="de-AT" sz="2400" dirty="0"/>
              <a:t>ORTHOFER Gerald</a:t>
            </a:r>
            <a:endParaRPr lang="de-AT" sz="2400" dirty="0">
              <a:solidFill>
                <a:schemeClr val="tx1"/>
              </a:solidFill>
            </a:endParaRPr>
          </a:p>
          <a:p>
            <a:endParaRPr lang="de-AT" sz="2400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710183" y="2400752"/>
            <a:ext cx="44683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400" dirty="0">
                <a:solidFill>
                  <a:schemeClr val="tx1"/>
                </a:solidFill>
              </a:rPr>
              <a:t>PEKOVSEK Edwin</a:t>
            </a:r>
          </a:p>
          <a:p>
            <a:r>
              <a:rPr lang="de-AT" sz="2400" dirty="0"/>
              <a:t>PREM Alma</a:t>
            </a:r>
          </a:p>
          <a:p>
            <a:r>
              <a:rPr lang="de-AT" sz="2400" dirty="0"/>
              <a:t>ROGL Thomas</a:t>
            </a:r>
          </a:p>
          <a:p>
            <a:r>
              <a:rPr lang="de-AT" sz="2400" dirty="0"/>
              <a:t>SCHWAIGER Herbert</a:t>
            </a:r>
          </a:p>
          <a:p>
            <a:r>
              <a:rPr lang="de-AT" sz="2400" dirty="0">
                <a:solidFill>
                  <a:schemeClr val="tx1"/>
                </a:solidFill>
              </a:rPr>
              <a:t>TIEFENTHALER Werner</a:t>
            </a:r>
          </a:p>
        </p:txBody>
      </p:sp>
    </p:spTree>
    <p:extLst>
      <p:ext uri="{BB962C8B-B14F-4D97-AF65-F5344CB8AC3E}">
        <p14:creationId xmlns:p14="http://schemas.microsoft.com/office/powerpoint/2010/main" val="228437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DC6BDCA-8676-5B91-8906-DAD7DAB0A040}"/>
              </a:ext>
            </a:extLst>
          </p:cNvPr>
          <p:cNvSpPr/>
          <p:nvPr/>
        </p:nvSpPr>
        <p:spPr bwMode="auto">
          <a:xfrm>
            <a:off x="9644743" y="0"/>
            <a:ext cx="2547257" cy="65095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de-AT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Verstorbene Mitglieder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2502" y="325477"/>
            <a:ext cx="2848663" cy="4275667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 bwMode="auto">
          <a:xfrm>
            <a:off x="0" y="0"/>
            <a:ext cx="12192000" cy="6248400"/>
          </a:xfrm>
          <a:prstGeom prst="rect">
            <a:avLst/>
          </a:prstGeom>
          <a:noFill/>
          <a:ln w="127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de-AT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E1081C8-6511-473F-AADF-0E7CA0A6B03D}"/>
              </a:ext>
            </a:extLst>
          </p:cNvPr>
          <p:cNvSpPr txBox="1"/>
          <p:nvPr/>
        </p:nvSpPr>
        <p:spPr>
          <a:xfrm>
            <a:off x="410729" y="2544906"/>
            <a:ext cx="88570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dirty="0"/>
              <a:t>		BORIS Paul			(geb. 1926)</a:t>
            </a:r>
          </a:p>
          <a:p>
            <a:r>
              <a:rPr lang="de-AT" sz="3200" dirty="0"/>
              <a:t>		KUSTAN Alexander 		(geb. 1944)</a:t>
            </a:r>
          </a:p>
          <a:p>
            <a:r>
              <a:rPr lang="de-AT" sz="3200" dirty="0"/>
              <a:t>Gen i.R. 	PABISCH Othmar 		(geb. 1938)</a:t>
            </a:r>
            <a:endParaRPr lang="de-AT" sz="3200" dirty="0">
              <a:solidFill>
                <a:schemeClr val="tx1"/>
              </a:solidFill>
            </a:endParaRPr>
          </a:p>
          <a:p>
            <a:r>
              <a:rPr lang="de-AT" sz="3200" dirty="0">
                <a:solidFill>
                  <a:schemeClr val="tx1"/>
                </a:solidFill>
              </a:rPr>
              <a:t>		RIEGELE Hannelore 	(geb. 1941)</a:t>
            </a:r>
          </a:p>
          <a:p>
            <a:r>
              <a:rPr lang="de-AT" sz="3200" dirty="0">
                <a:solidFill>
                  <a:schemeClr val="tx1"/>
                </a:solidFill>
              </a:rPr>
              <a:t>		WOLF Jenifer			(geb. </a:t>
            </a:r>
          </a:p>
        </p:txBody>
      </p:sp>
    </p:spTree>
    <p:extLst>
      <p:ext uri="{BB962C8B-B14F-4D97-AF65-F5344CB8AC3E}">
        <p14:creationId xmlns:p14="http://schemas.microsoft.com/office/powerpoint/2010/main" val="552490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Vereinsarbeit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9200" y="2074232"/>
            <a:ext cx="10953599" cy="451343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Täglich E-Mails (Fragen, Bestellungen, Infos…)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5 Präsidiumssitzungen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2 Bulletins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Internet-Shop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>
                <a:solidFill>
                  <a:schemeClr val="tx1"/>
                </a:solidFill>
              </a:rPr>
              <a:t>Stammtische: Steiermark, Oberösterreich, Kärnten</a:t>
            </a:r>
          </a:p>
        </p:txBody>
      </p:sp>
    </p:spTree>
    <p:extLst>
      <p:ext uri="{BB962C8B-B14F-4D97-AF65-F5344CB8AC3E}">
        <p14:creationId xmlns:p14="http://schemas.microsoft.com/office/powerpoint/2010/main" val="1882362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C8C9FE-1085-4DB4-8653-7AC716A9A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Stammtisch Steiermark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C828C8-BA32-4FB3-AB88-D0DF9A36D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de-AT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de-AT" sz="2800" dirty="0"/>
              <a:t>Vorsitzender:		HÖRBINGER Raimund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800" dirty="0"/>
              <a:t>Die Treffen finden jeweils am ERSTEN Montag im Monat um 17:00 Uhr (Winterzeit) bzw. 18:00 Uhr (Sommerzeit) im MT-Hotel 8740 Zeltweg statt.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800" dirty="0"/>
              <a:t>9 abgehalte Stammtische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800" dirty="0"/>
              <a:t>6 Vorträge</a:t>
            </a:r>
          </a:p>
        </p:txBody>
      </p:sp>
    </p:spTree>
    <p:extLst>
      <p:ext uri="{BB962C8B-B14F-4D97-AF65-F5344CB8AC3E}">
        <p14:creationId xmlns:p14="http://schemas.microsoft.com/office/powerpoint/2010/main" val="1129479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E0FECF-72B9-467D-86F1-D00626E7A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Stammtisch Oberösterreich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6F8AFA-1A07-4725-BCCE-491BC7565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de-AT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de-AT" sz="2800" dirty="0"/>
              <a:t>Vorsitzender:		LEHNER Sebastian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800" dirty="0"/>
              <a:t>Die Treffen finden jeweils am ERSTEN Mittwoch im Monat um 18:00 Uhr beim GH </a:t>
            </a:r>
            <a:r>
              <a:rPr lang="de-AT" sz="2800" dirty="0" err="1"/>
              <a:t>Mandorfer</a:t>
            </a:r>
            <a:r>
              <a:rPr lang="de-AT" sz="2800" dirty="0"/>
              <a:t> 4063 Hörsching statt.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800" dirty="0"/>
              <a:t>11 abgehalte Stammtische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800" dirty="0"/>
              <a:t>1 karikativer Event</a:t>
            </a:r>
          </a:p>
        </p:txBody>
      </p:sp>
    </p:spTree>
    <p:extLst>
      <p:ext uri="{BB962C8B-B14F-4D97-AF65-F5344CB8AC3E}">
        <p14:creationId xmlns:p14="http://schemas.microsoft.com/office/powerpoint/2010/main" val="320015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299E89-F30D-4C39-93BE-BD796E51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Stammtisch Kärnten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E62018-0AD7-42B5-8BC7-7CE066E3A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de-AT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800" dirty="0"/>
              <a:t>Vorsitzender:		KUMMER Eduard</a:t>
            </a:r>
          </a:p>
        </p:txBody>
      </p:sp>
    </p:spTree>
    <p:extLst>
      <p:ext uri="{BB962C8B-B14F-4D97-AF65-F5344CB8AC3E}">
        <p14:creationId xmlns:p14="http://schemas.microsoft.com/office/powerpoint/2010/main" val="2207472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A6DD-E64C-46BD-BEE4-3D765E399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Homepage 	www.luftstreitkraefte.at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EA899B-C5FC-4A25-A3C0-C45A7878B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de-AT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Neue Homepage online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Wir ersuchen um Beiträge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79012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laufende Projekte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8649" y="1989340"/>
            <a:ext cx="10953599" cy="451343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de-AT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800" dirty="0"/>
              <a:t>Unterstützung Luftfahrtmuseum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800" dirty="0"/>
              <a:t>Homepage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800" dirty="0"/>
              <a:t>Mobiltelefonnummer: </a:t>
            </a:r>
            <a:r>
              <a:rPr lang="de-AT" sz="2800" b="1" dirty="0"/>
              <a:t>0650 94 212 772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800" dirty="0"/>
              <a:t>WS-55 (leider derzeit kein Weiterkommen)</a:t>
            </a:r>
          </a:p>
        </p:txBody>
      </p:sp>
    </p:spTree>
    <p:extLst>
      <p:ext uri="{BB962C8B-B14F-4D97-AF65-F5344CB8AC3E}">
        <p14:creationId xmlns:p14="http://schemas.microsoft.com/office/powerpoint/2010/main" val="1935461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sz="4000" b="1" dirty="0"/>
          </a:p>
          <a:p>
            <a:endParaRPr lang="de-AT" sz="4000" b="1" dirty="0"/>
          </a:p>
          <a:p>
            <a:pPr algn="ctr"/>
            <a:r>
              <a:rPr lang="de-AT" sz="4000" b="1" dirty="0"/>
              <a:t>Bericht der Finanzreferentin</a:t>
            </a:r>
            <a:endParaRPr lang="de-AT" sz="4000" dirty="0"/>
          </a:p>
        </p:txBody>
      </p:sp>
    </p:spTree>
    <p:extLst>
      <p:ext uri="{BB962C8B-B14F-4D97-AF65-F5344CB8AC3E}">
        <p14:creationId xmlns:p14="http://schemas.microsoft.com/office/powerpoint/2010/main" val="2022106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Kassabericht zum 31. Oktober 2018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9200" y="2342269"/>
            <a:ext cx="10953599" cy="2638805"/>
          </a:xfrm>
        </p:spPr>
        <p:txBody>
          <a:bodyPr/>
          <a:lstStyle/>
          <a:p>
            <a:r>
              <a:rPr lang="de-AT" dirty="0"/>
              <a:t>Einnahmen:						€	32.655,24</a:t>
            </a:r>
          </a:p>
          <a:p>
            <a:r>
              <a:rPr lang="de-AT" dirty="0"/>
              <a:t>Ausgaben:						€ -18.935,18</a:t>
            </a:r>
          </a:p>
          <a:p>
            <a:r>
              <a:rPr lang="de-AT" dirty="0"/>
              <a:t>								_________________</a:t>
            </a:r>
          </a:p>
          <a:p>
            <a:r>
              <a:rPr lang="de-AT" dirty="0"/>
              <a:t>											€	13.720,06</a:t>
            </a:r>
          </a:p>
        </p:txBody>
      </p:sp>
    </p:spTree>
    <p:extLst>
      <p:ext uri="{BB962C8B-B14F-4D97-AF65-F5344CB8AC3E}">
        <p14:creationId xmlns:p14="http://schemas.microsoft.com/office/powerpoint/2010/main" val="2067013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endParaRPr lang="de-AT" dirty="0"/>
          </a:p>
          <a:p>
            <a:pPr algn="ctr"/>
            <a:r>
              <a:rPr lang="de-AT" sz="4000" b="1" dirty="0"/>
              <a:t>Entlastung des Vorstandes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1425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Wahl der neuen Präsidiums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de-AT" sz="2800" u="sng" dirty="0"/>
              <a:t>Wahlvorschlag: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Präsident					Obst i.R. Doro KOWATSCH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 err="1"/>
              <a:t>stv</a:t>
            </a:r>
            <a:r>
              <a:rPr lang="de-AT" sz="2400" dirty="0"/>
              <a:t>. Präsident			HR Dr. Michael ROTHSCHEDL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Generalsekretär			Obst Markus MAHLER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Finanzreferent			</a:t>
            </a:r>
            <a:r>
              <a:rPr lang="de-AT" sz="2400" dirty="0" err="1"/>
              <a:t>Mjr</a:t>
            </a:r>
            <a:r>
              <a:rPr lang="de-AT" sz="2400" dirty="0"/>
              <a:t> Mag. (FH) Ing. Roland KOBENZ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 err="1"/>
              <a:t>stv</a:t>
            </a:r>
            <a:r>
              <a:rPr lang="de-AT" sz="2400"/>
              <a:t>. </a:t>
            </a:r>
            <a:r>
              <a:rPr lang="de-AT" sz="2400" dirty="0"/>
              <a:t>Finanzreferent		Raimund HÖRBINGER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Schriftführer				</a:t>
            </a:r>
            <a:r>
              <a:rPr lang="de-AT" sz="2400" dirty="0" err="1"/>
              <a:t>OKntlr</a:t>
            </a:r>
            <a:r>
              <a:rPr lang="de-AT" sz="2400" dirty="0"/>
              <a:t> </a:t>
            </a:r>
            <a:r>
              <a:rPr lang="de-AT" sz="2400" dirty="0" err="1"/>
              <a:t>Dabiel</a:t>
            </a:r>
            <a:r>
              <a:rPr lang="de-AT" sz="2400" dirty="0"/>
              <a:t> RADACHER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1. Kassaprüfer			Renate WEINBERGER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sz="2400" dirty="0"/>
              <a:t>2. Kassaprüfer			Peter DINGES</a:t>
            </a:r>
          </a:p>
        </p:txBody>
      </p:sp>
    </p:spTree>
    <p:extLst>
      <p:ext uri="{BB962C8B-B14F-4D97-AF65-F5344CB8AC3E}">
        <p14:creationId xmlns:p14="http://schemas.microsoft.com/office/powerpoint/2010/main" val="3587295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Anträge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endParaRPr lang="de-AT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14532E4-E784-A008-8C52-403EA7738FD3}"/>
              </a:ext>
            </a:extLst>
          </p:cNvPr>
          <p:cNvSpPr txBox="1">
            <a:spLocks/>
          </p:cNvSpPr>
          <p:nvPr/>
        </p:nvSpPr>
        <p:spPr bwMode="auto">
          <a:xfrm>
            <a:off x="761049" y="1756732"/>
            <a:ext cx="10953599" cy="4513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800" dirty="0"/>
          </a:p>
          <a:p>
            <a:endParaRPr lang="de-AT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AT" sz="2800" b="1" dirty="0"/>
              <a:t>Weiterführung Projekt WS-55</a:t>
            </a:r>
          </a:p>
          <a:p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174490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Sonstiges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5510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2D2DDD-3554-4382-88B6-C6A00B739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F06D72-479F-43E5-B1EF-38B99F7CA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AT" sz="4400" dirty="0"/>
          </a:p>
          <a:p>
            <a:pPr algn="ctr"/>
            <a:r>
              <a:rPr lang="de-AT" sz="4400" dirty="0"/>
              <a:t>Vielen Dank für die aktive Mitarbeit!</a:t>
            </a:r>
          </a:p>
          <a:p>
            <a:pPr algn="ctr"/>
            <a:r>
              <a:rPr lang="de-AT" sz="2400" dirty="0"/>
              <a:t>(nur so kann der Verein leben)</a:t>
            </a:r>
          </a:p>
          <a:p>
            <a:pPr algn="ctr"/>
            <a:endParaRPr lang="de-AT" sz="4400" dirty="0"/>
          </a:p>
          <a:p>
            <a:pPr algn="ctr"/>
            <a:r>
              <a:rPr lang="de-AT" sz="4400" dirty="0"/>
              <a:t>das Präsidium</a:t>
            </a:r>
          </a:p>
        </p:txBody>
      </p:sp>
    </p:spTree>
    <p:extLst>
      <p:ext uri="{BB962C8B-B14F-4D97-AF65-F5344CB8AC3E}">
        <p14:creationId xmlns:p14="http://schemas.microsoft.com/office/powerpoint/2010/main" val="2351560646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Microsoft YaHei"/>
        <a:cs typeface="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 Unicode MS" panose="020B0604020202020204" pitchFamily="3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</Words>
  <Application>Microsoft Office PowerPoint</Application>
  <PresentationFormat>Breitbild</PresentationFormat>
  <Paragraphs>139</Paragraphs>
  <Slides>22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5_Office Theme</vt:lpstr>
      <vt:lpstr>PowerPoint-Präsentation</vt:lpstr>
      <vt:lpstr>AGENDA</vt:lpstr>
      <vt:lpstr>PowerPoint-Präsentation</vt:lpstr>
      <vt:lpstr>PowerPoint-Präsentation</vt:lpstr>
      <vt:lpstr>Das Vereinsjahr 2021/2022</vt:lpstr>
      <vt:lpstr>PowerPoint-Präsentation</vt:lpstr>
      <vt:lpstr>Mitgliederstatistik</vt:lpstr>
      <vt:lpstr>Neue Mitglieder</vt:lpstr>
      <vt:lpstr>Verstorbene Mitglieder</vt:lpstr>
      <vt:lpstr>Vereinsarbeit</vt:lpstr>
      <vt:lpstr>Stammtisch Steiermark</vt:lpstr>
      <vt:lpstr>Stammtisch Oberösterreich</vt:lpstr>
      <vt:lpstr>Stammtisch Kärnten</vt:lpstr>
      <vt:lpstr>Homepage  www.luftstreitkraefte.at</vt:lpstr>
      <vt:lpstr>laufende Projekte</vt:lpstr>
      <vt:lpstr>PowerPoint-Präsentation</vt:lpstr>
      <vt:lpstr>Kassabericht zum 31. Oktober 2018</vt:lpstr>
      <vt:lpstr>PowerPoint-Präsentation</vt:lpstr>
      <vt:lpstr>Wahl der neuen Präsidiums</vt:lpstr>
      <vt:lpstr>Anträge</vt:lpstr>
      <vt:lpstr>Sonstiges</vt:lpstr>
      <vt:lpstr>PowerPoint-Präsentation</vt:lpstr>
    </vt:vector>
  </TitlesOfParts>
  <Company>GFL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 Kob</dc:creator>
  <cp:lastModifiedBy>Markus</cp:lastModifiedBy>
  <cp:revision>76</cp:revision>
  <dcterms:created xsi:type="dcterms:W3CDTF">2017-10-02T20:48:22Z</dcterms:created>
  <dcterms:modified xsi:type="dcterms:W3CDTF">2022-11-17T19:50:52Z</dcterms:modified>
</cp:coreProperties>
</file>